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5" r:id="rId3"/>
    <p:sldId id="287" r:id="rId4"/>
    <p:sldId id="277" r:id="rId5"/>
    <p:sldId id="278" r:id="rId6"/>
    <p:sldId id="279" r:id="rId7"/>
    <p:sldId id="283" r:id="rId8"/>
    <p:sldId id="289" r:id="rId9"/>
    <p:sldId id="282" r:id="rId10"/>
    <p:sldId id="288" r:id="rId11"/>
    <p:sldId id="28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294" autoAdjust="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33CBA-2502-434A-928C-6EC6967F259D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12EDDC6-207F-4EE3-9DEB-146599520561}">
      <dgm:prSet phldrT="[Text]"/>
      <dgm:spPr/>
      <dgm:t>
        <a:bodyPr/>
        <a:lstStyle/>
        <a:p>
          <a:r>
            <a:rPr lang="en-US" dirty="0"/>
            <a:t>Step 1 </a:t>
          </a:r>
          <a:br>
            <a:rPr lang="en-US" dirty="0"/>
          </a:br>
          <a:r>
            <a:rPr lang="en-US" dirty="0"/>
            <a:t>Classifications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1850CBD5-1A99-4F4F-897C-451AA66F1516}" type="parTrans" cxnId="{A9676025-22BC-4F10-8860-B270A6112553}">
      <dgm:prSet/>
      <dgm:spPr/>
      <dgm:t>
        <a:bodyPr/>
        <a:lstStyle/>
        <a:p>
          <a:endParaRPr lang="en-US"/>
        </a:p>
      </dgm:t>
    </dgm:pt>
    <dgm:pt modelId="{7985EE53-BD3D-4DB3-B5BD-6B9FFA75B9E6}" type="sibTrans" cxnId="{A9676025-22BC-4F10-8860-B270A6112553}">
      <dgm:prSet/>
      <dgm:spPr/>
      <dgm:t>
        <a:bodyPr/>
        <a:lstStyle/>
        <a:p>
          <a:endParaRPr lang="en-US" dirty="0"/>
        </a:p>
      </dgm:t>
      <dgm:extLst>
        <a:ext uri="{E40237B7-FDA0-4F09-8148-C483321AD2D9}">
          <dgm14:cNvPr xmlns:dgm14="http://schemas.microsoft.com/office/drawing/2010/diagram" id="0" name="" title="Arrow between Step 1 and Step 2"/>
        </a:ext>
      </dgm:extLst>
    </dgm:pt>
    <dgm:pt modelId="{38FB0022-09EC-4D6F-86C0-C813C6F2F39A}">
      <dgm:prSet phldrT="[Text]"/>
      <dgm:spPr/>
      <dgm:t>
        <a:bodyPr/>
        <a:lstStyle/>
        <a:p>
          <a:r>
            <a:rPr lang="en-US" dirty="0"/>
            <a:t>Step 3</a:t>
          </a:r>
          <a:br>
            <a:rPr lang="en-US" dirty="0"/>
          </a:br>
          <a:r>
            <a:rPr lang="en-US" dirty="0"/>
            <a:t>Boundary Selection 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0BBE5C2-C8CF-4F12-974F-53039E6D00EC}" type="parTrans" cxnId="{9A1C775D-7DDB-48F9-97D9-490A63DE2A86}">
      <dgm:prSet/>
      <dgm:spPr/>
      <dgm:t>
        <a:bodyPr/>
        <a:lstStyle/>
        <a:p>
          <a:endParaRPr lang="en-US"/>
        </a:p>
      </dgm:t>
    </dgm:pt>
    <dgm:pt modelId="{EA86A114-EBD1-49CF-AB76-042FF3D636A5}" type="sibTrans" cxnId="{9A1C775D-7DDB-48F9-97D9-490A63DE2A86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3 and Step 4"/>
        </a:ext>
      </dgm:extLst>
    </dgm:pt>
    <dgm:pt modelId="{9131EDB8-27A6-42FD-A541-052EFC01D4C6}">
      <dgm:prSet phldrT="[Text]"/>
      <dgm:spPr/>
      <dgm:t>
        <a:bodyPr/>
        <a:lstStyle/>
        <a:p>
          <a:r>
            <a:rPr lang="en-US" dirty="0"/>
            <a:t>Step 4</a:t>
          </a:r>
          <a:br>
            <a:rPr lang="en-US" dirty="0"/>
          </a:br>
          <a:r>
            <a:rPr lang="en-US" dirty="0"/>
            <a:t>Classification Distribution Measurements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6EC3601D-D6CE-49D7-9229-0442323129DA}" type="parTrans" cxnId="{198EE807-14A4-40FA-B030-5F9F79A9713E}">
      <dgm:prSet/>
      <dgm:spPr/>
      <dgm:t>
        <a:bodyPr/>
        <a:lstStyle/>
        <a:p>
          <a:endParaRPr lang="en-US"/>
        </a:p>
      </dgm:t>
    </dgm:pt>
    <dgm:pt modelId="{13A2EB04-B868-427A-B17F-16729BFA55DA}" type="sibTrans" cxnId="{198EE807-14A4-40FA-B030-5F9F79A9713E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4 and Step 5"/>
        </a:ext>
      </dgm:extLst>
    </dgm:pt>
    <dgm:pt modelId="{23116FF9-AEB9-43F5-882D-9ECB1FD5DE18}">
      <dgm:prSet phldrT="[Text]"/>
      <dgm:spPr/>
      <dgm:t>
        <a:bodyPr/>
        <a:lstStyle/>
        <a:p>
          <a:r>
            <a:rPr lang="en-US" dirty="0"/>
            <a:t>Step 5</a:t>
          </a:r>
          <a:br>
            <a:rPr lang="en-US" dirty="0"/>
          </a:br>
          <a:r>
            <a:rPr lang="en-US" dirty="0"/>
            <a:t>Distribution Data Analysis</a:t>
          </a:r>
        </a:p>
      </dgm:t>
      <dgm:extLst>
        <a:ext uri="{E40237B7-FDA0-4F09-8148-C483321AD2D9}">
          <dgm14:cNvPr xmlns:dgm14="http://schemas.microsoft.com/office/drawing/2010/diagram" id="0" name="" title="Step 5 title"/>
        </a:ext>
      </dgm:extLst>
    </dgm:pt>
    <dgm:pt modelId="{86229775-B50F-4220-B88B-07C4BA05CEAC}" type="parTrans" cxnId="{97323DE5-E2BF-422D-8188-D2445F20223B}">
      <dgm:prSet/>
      <dgm:spPr/>
      <dgm:t>
        <a:bodyPr/>
        <a:lstStyle/>
        <a:p>
          <a:endParaRPr lang="en-US"/>
        </a:p>
      </dgm:t>
    </dgm:pt>
    <dgm:pt modelId="{BEE765C7-6165-4808-9B3B-A6627557B77F}" type="sibTrans" cxnId="{97323DE5-E2BF-422D-8188-D2445F20223B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5 and Step 1"/>
        </a:ext>
      </dgm:extLst>
    </dgm:pt>
    <dgm:pt modelId="{DA2EE66E-1894-4E15-A659-CCDCFE4DAD65}">
      <dgm:prSet phldrT="[Text]"/>
      <dgm:spPr/>
      <dgm:t>
        <a:bodyPr/>
        <a:lstStyle/>
        <a:p>
          <a:r>
            <a:rPr lang="en-US" dirty="0"/>
            <a:t>Step 2</a:t>
          </a:r>
          <a:br>
            <a:rPr lang="en-US" dirty="0"/>
          </a:br>
          <a:r>
            <a:rPr lang="en-US" dirty="0"/>
            <a:t>Accuracy Check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1005F9D-878A-4CC9-A13A-8A9C577A9239}" type="parTrans" cxnId="{64DAF508-E1BA-4EDC-A97D-EE1A011CB9E0}">
      <dgm:prSet/>
      <dgm:spPr/>
      <dgm:t>
        <a:bodyPr/>
        <a:lstStyle/>
        <a:p>
          <a:endParaRPr lang="en-US"/>
        </a:p>
      </dgm:t>
    </dgm:pt>
    <dgm:pt modelId="{612BA10D-4F4F-4BF6-9059-06A94BDAF34E}" type="sibTrans" cxnId="{64DAF508-E1BA-4EDC-A97D-EE1A011CB9E0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between Step 2 and Step 3"/>
        </a:ext>
      </dgm:extLst>
    </dgm:pt>
    <dgm:pt modelId="{EA3ADED0-C9AD-4C17-98CE-D872DACD90E8}" type="pres">
      <dgm:prSet presAssocID="{13633CBA-2502-434A-928C-6EC6967F259D}" presName="cycle" presStyleCnt="0">
        <dgm:presLayoutVars>
          <dgm:dir/>
          <dgm:resizeHandles val="exact"/>
        </dgm:presLayoutVars>
      </dgm:prSet>
      <dgm:spPr/>
    </dgm:pt>
    <dgm:pt modelId="{558890D5-4F42-4C33-B381-CD393B37A1FF}" type="pres">
      <dgm:prSet presAssocID="{012EDDC6-207F-4EE3-9DEB-146599520561}" presName="node" presStyleLbl="node1" presStyleIdx="0" presStyleCnt="5">
        <dgm:presLayoutVars>
          <dgm:bulletEnabled val="1"/>
        </dgm:presLayoutVars>
      </dgm:prSet>
      <dgm:spPr/>
    </dgm:pt>
    <dgm:pt modelId="{973C755A-5077-47FB-BDC0-FF7A84FD3F26}" type="pres">
      <dgm:prSet presAssocID="{7985EE53-BD3D-4DB3-B5BD-6B9FFA75B9E6}" presName="sibTrans" presStyleLbl="sibTrans2D1" presStyleIdx="0" presStyleCnt="5"/>
      <dgm:spPr/>
    </dgm:pt>
    <dgm:pt modelId="{746707A3-847D-4DEF-8437-C19565999197}" type="pres">
      <dgm:prSet presAssocID="{7985EE53-BD3D-4DB3-B5BD-6B9FFA75B9E6}" presName="connectorText" presStyleLbl="sibTrans2D1" presStyleIdx="0" presStyleCnt="5"/>
      <dgm:spPr/>
    </dgm:pt>
    <dgm:pt modelId="{7C5A343C-E262-450D-959C-A644EA0CABBE}" type="pres">
      <dgm:prSet presAssocID="{DA2EE66E-1894-4E15-A659-CCDCFE4DAD65}" presName="node" presStyleLbl="node1" presStyleIdx="1" presStyleCnt="5">
        <dgm:presLayoutVars>
          <dgm:bulletEnabled val="1"/>
        </dgm:presLayoutVars>
      </dgm:prSet>
      <dgm:spPr/>
    </dgm:pt>
    <dgm:pt modelId="{719BC63E-F731-4648-BC28-EDC25FC57AA9}" type="pres">
      <dgm:prSet presAssocID="{612BA10D-4F4F-4BF6-9059-06A94BDAF34E}" presName="sibTrans" presStyleLbl="sibTrans2D1" presStyleIdx="1" presStyleCnt="5"/>
      <dgm:spPr/>
    </dgm:pt>
    <dgm:pt modelId="{018B9E75-742E-4303-A16C-8A821310EF15}" type="pres">
      <dgm:prSet presAssocID="{612BA10D-4F4F-4BF6-9059-06A94BDAF34E}" presName="connectorText" presStyleLbl="sibTrans2D1" presStyleIdx="1" presStyleCnt="5"/>
      <dgm:spPr/>
    </dgm:pt>
    <dgm:pt modelId="{91CB6799-0928-4E01-9EDA-41B17BB04FAF}" type="pres">
      <dgm:prSet presAssocID="{38FB0022-09EC-4D6F-86C0-C813C6F2F39A}" presName="node" presStyleLbl="node1" presStyleIdx="2" presStyleCnt="5">
        <dgm:presLayoutVars>
          <dgm:bulletEnabled val="1"/>
        </dgm:presLayoutVars>
      </dgm:prSet>
      <dgm:spPr/>
    </dgm:pt>
    <dgm:pt modelId="{3701657F-6946-4A4C-877D-2A88A526B7E1}" type="pres">
      <dgm:prSet presAssocID="{EA86A114-EBD1-49CF-AB76-042FF3D636A5}" presName="sibTrans" presStyleLbl="sibTrans2D1" presStyleIdx="2" presStyleCnt="5"/>
      <dgm:spPr/>
    </dgm:pt>
    <dgm:pt modelId="{A60042D3-910C-4160-96CD-1A63C2C4C0FB}" type="pres">
      <dgm:prSet presAssocID="{EA86A114-EBD1-49CF-AB76-042FF3D636A5}" presName="connectorText" presStyleLbl="sibTrans2D1" presStyleIdx="2" presStyleCnt="5"/>
      <dgm:spPr/>
    </dgm:pt>
    <dgm:pt modelId="{28372633-A8CE-4898-AF86-305447452F30}" type="pres">
      <dgm:prSet presAssocID="{9131EDB8-27A6-42FD-A541-052EFC01D4C6}" presName="node" presStyleLbl="node1" presStyleIdx="3" presStyleCnt="5">
        <dgm:presLayoutVars>
          <dgm:bulletEnabled val="1"/>
        </dgm:presLayoutVars>
      </dgm:prSet>
      <dgm:spPr/>
    </dgm:pt>
    <dgm:pt modelId="{3BFA7701-5D17-48E5-8EAF-0CE4B894FCD8}" type="pres">
      <dgm:prSet presAssocID="{13A2EB04-B868-427A-B17F-16729BFA55DA}" presName="sibTrans" presStyleLbl="sibTrans2D1" presStyleIdx="3" presStyleCnt="5"/>
      <dgm:spPr/>
    </dgm:pt>
    <dgm:pt modelId="{2F68EEE9-28D4-49EC-A4B1-C191492E34F2}" type="pres">
      <dgm:prSet presAssocID="{13A2EB04-B868-427A-B17F-16729BFA55DA}" presName="connectorText" presStyleLbl="sibTrans2D1" presStyleIdx="3" presStyleCnt="5"/>
      <dgm:spPr/>
    </dgm:pt>
    <dgm:pt modelId="{4DD53E4A-81C3-4CAD-B31F-4C20BA5CFCD7}" type="pres">
      <dgm:prSet presAssocID="{23116FF9-AEB9-43F5-882D-9ECB1FD5DE18}" presName="node" presStyleLbl="node1" presStyleIdx="4" presStyleCnt="5">
        <dgm:presLayoutVars>
          <dgm:bulletEnabled val="1"/>
        </dgm:presLayoutVars>
      </dgm:prSet>
      <dgm:spPr/>
    </dgm:pt>
    <dgm:pt modelId="{670EC530-2BF9-418C-9EBE-CFD33FE15D7D}" type="pres">
      <dgm:prSet presAssocID="{BEE765C7-6165-4808-9B3B-A6627557B77F}" presName="sibTrans" presStyleLbl="sibTrans2D1" presStyleIdx="4" presStyleCnt="5"/>
      <dgm:spPr/>
    </dgm:pt>
    <dgm:pt modelId="{75E8BE9C-270B-4810-939F-EB750969C50A}" type="pres">
      <dgm:prSet presAssocID="{BEE765C7-6165-4808-9B3B-A6627557B77F}" presName="connectorText" presStyleLbl="sibTrans2D1" presStyleIdx="4" presStyleCnt="5"/>
      <dgm:spPr/>
    </dgm:pt>
  </dgm:ptLst>
  <dgm:cxnLst>
    <dgm:cxn modelId="{198EE807-14A4-40FA-B030-5F9F79A9713E}" srcId="{13633CBA-2502-434A-928C-6EC6967F259D}" destId="{9131EDB8-27A6-42FD-A541-052EFC01D4C6}" srcOrd="3" destOrd="0" parTransId="{6EC3601D-D6CE-49D7-9229-0442323129DA}" sibTransId="{13A2EB04-B868-427A-B17F-16729BFA55DA}"/>
    <dgm:cxn modelId="{64DAF508-E1BA-4EDC-A97D-EE1A011CB9E0}" srcId="{13633CBA-2502-434A-928C-6EC6967F259D}" destId="{DA2EE66E-1894-4E15-A659-CCDCFE4DAD65}" srcOrd="1" destOrd="0" parTransId="{21005F9D-878A-4CC9-A13A-8A9C577A9239}" sibTransId="{612BA10D-4F4F-4BF6-9059-06A94BDAF34E}"/>
    <dgm:cxn modelId="{08C26720-4CBB-4226-9FAA-5FA72C464F41}" type="presOf" srcId="{612BA10D-4F4F-4BF6-9059-06A94BDAF34E}" destId="{018B9E75-742E-4303-A16C-8A821310EF15}" srcOrd="1" destOrd="0" presId="urn:microsoft.com/office/officeart/2005/8/layout/cycle2"/>
    <dgm:cxn modelId="{A9676025-22BC-4F10-8860-B270A6112553}" srcId="{13633CBA-2502-434A-928C-6EC6967F259D}" destId="{012EDDC6-207F-4EE3-9DEB-146599520561}" srcOrd="0" destOrd="0" parTransId="{1850CBD5-1A99-4F4F-897C-451AA66F1516}" sibTransId="{7985EE53-BD3D-4DB3-B5BD-6B9FFA75B9E6}"/>
    <dgm:cxn modelId="{54F8772A-7F81-4F90-B03D-21A18269F8D4}" type="presOf" srcId="{DA2EE66E-1894-4E15-A659-CCDCFE4DAD65}" destId="{7C5A343C-E262-450D-959C-A644EA0CABBE}" srcOrd="0" destOrd="0" presId="urn:microsoft.com/office/officeart/2005/8/layout/cycle2"/>
    <dgm:cxn modelId="{6BAAF43C-7E5B-435B-A7D7-29098A98B81E}" type="presOf" srcId="{7985EE53-BD3D-4DB3-B5BD-6B9FFA75B9E6}" destId="{973C755A-5077-47FB-BDC0-FF7A84FD3F26}" srcOrd="0" destOrd="0" presId="urn:microsoft.com/office/officeart/2005/8/layout/cycle2"/>
    <dgm:cxn modelId="{9A1C775D-7DDB-48F9-97D9-490A63DE2A86}" srcId="{13633CBA-2502-434A-928C-6EC6967F259D}" destId="{38FB0022-09EC-4D6F-86C0-C813C6F2F39A}" srcOrd="2" destOrd="0" parTransId="{A0BBE5C2-C8CF-4F12-974F-53039E6D00EC}" sibTransId="{EA86A114-EBD1-49CF-AB76-042FF3D636A5}"/>
    <dgm:cxn modelId="{2E4A0F44-C22C-4A79-B441-BE1F243004F3}" type="presOf" srcId="{612BA10D-4F4F-4BF6-9059-06A94BDAF34E}" destId="{719BC63E-F731-4648-BC28-EDC25FC57AA9}" srcOrd="0" destOrd="0" presId="urn:microsoft.com/office/officeart/2005/8/layout/cycle2"/>
    <dgm:cxn modelId="{22D86A64-D851-411D-98DD-66DB08D887DE}" type="presOf" srcId="{012EDDC6-207F-4EE3-9DEB-146599520561}" destId="{558890D5-4F42-4C33-B381-CD393B37A1FF}" srcOrd="0" destOrd="0" presId="urn:microsoft.com/office/officeart/2005/8/layout/cycle2"/>
    <dgm:cxn modelId="{70A15E49-F97C-4E32-8474-DA58034FE49C}" type="presOf" srcId="{7985EE53-BD3D-4DB3-B5BD-6B9FFA75B9E6}" destId="{746707A3-847D-4DEF-8437-C19565999197}" srcOrd="1" destOrd="0" presId="urn:microsoft.com/office/officeart/2005/8/layout/cycle2"/>
    <dgm:cxn modelId="{66822E6F-E441-4678-A445-668144701D63}" type="presOf" srcId="{13A2EB04-B868-427A-B17F-16729BFA55DA}" destId="{2F68EEE9-28D4-49EC-A4B1-C191492E34F2}" srcOrd="1" destOrd="0" presId="urn:microsoft.com/office/officeart/2005/8/layout/cycle2"/>
    <dgm:cxn modelId="{8426E189-4684-4E41-AAAC-C4772D18A644}" type="presOf" srcId="{38FB0022-09EC-4D6F-86C0-C813C6F2F39A}" destId="{91CB6799-0928-4E01-9EDA-41B17BB04FAF}" srcOrd="0" destOrd="0" presId="urn:microsoft.com/office/officeart/2005/8/layout/cycle2"/>
    <dgm:cxn modelId="{3EDF7B8C-7598-4E0B-B3E9-3F82986F4CD4}" type="presOf" srcId="{9131EDB8-27A6-42FD-A541-052EFC01D4C6}" destId="{28372633-A8CE-4898-AF86-305447452F30}" srcOrd="0" destOrd="0" presId="urn:microsoft.com/office/officeart/2005/8/layout/cycle2"/>
    <dgm:cxn modelId="{04CB5DA5-3FF2-4B6D-8DE7-1F090C09BE47}" type="presOf" srcId="{EA86A114-EBD1-49CF-AB76-042FF3D636A5}" destId="{3701657F-6946-4A4C-877D-2A88A526B7E1}" srcOrd="0" destOrd="0" presId="urn:microsoft.com/office/officeart/2005/8/layout/cycle2"/>
    <dgm:cxn modelId="{70E930A6-C827-4F72-B6F2-9BC8DC8AB8CD}" type="presOf" srcId="{23116FF9-AEB9-43F5-882D-9ECB1FD5DE18}" destId="{4DD53E4A-81C3-4CAD-B31F-4C20BA5CFCD7}" srcOrd="0" destOrd="0" presId="urn:microsoft.com/office/officeart/2005/8/layout/cycle2"/>
    <dgm:cxn modelId="{5637A8D1-6DDD-43E0-A654-B84F12CA0E6D}" type="presOf" srcId="{EA86A114-EBD1-49CF-AB76-042FF3D636A5}" destId="{A60042D3-910C-4160-96CD-1A63C2C4C0FB}" srcOrd="1" destOrd="0" presId="urn:microsoft.com/office/officeart/2005/8/layout/cycle2"/>
    <dgm:cxn modelId="{E6D814D4-FE86-41BE-AC34-7861C8901BCD}" type="presOf" srcId="{13633CBA-2502-434A-928C-6EC6967F259D}" destId="{EA3ADED0-C9AD-4C17-98CE-D872DACD90E8}" srcOrd="0" destOrd="0" presId="urn:microsoft.com/office/officeart/2005/8/layout/cycle2"/>
    <dgm:cxn modelId="{178C50D8-77D8-41C7-84A7-20D85C0A1825}" type="presOf" srcId="{BEE765C7-6165-4808-9B3B-A6627557B77F}" destId="{670EC530-2BF9-418C-9EBE-CFD33FE15D7D}" srcOrd="0" destOrd="0" presId="urn:microsoft.com/office/officeart/2005/8/layout/cycle2"/>
    <dgm:cxn modelId="{6A3565DD-D04C-4E82-B5A0-4809B84DBC70}" type="presOf" srcId="{13A2EB04-B868-427A-B17F-16729BFA55DA}" destId="{3BFA7701-5D17-48E5-8EAF-0CE4B894FCD8}" srcOrd="0" destOrd="0" presId="urn:microsoft.com/office/officeart/2005/8/layout/cycle2"/>
    <dgm:cxn modelId="{142518E3-74EC-49D4-B3EA-D407F6E4F483}" type="presOf" srcId="{BEE765C7-6165-4808-9B3B-A6627557B77F}" destId="{75E8BE9C-270B-4810-939F-EB750969C50A}" srcOrd="1" destOrd="0" presId="urn:microsoft.com/office/officeart/2005/8/layout/cycle2"/>
    <dgm:cxn modelId="{97323DE5-E2BF-422D-8188-D2445F20223B}" srcId="{13633CBA-2502-434A-928C-6EC6967F259D}" destId="{23116FF9-AEB9-43F5-882D-9ECB1FD5DE18}" srcOrd="4" destOrd="0" parTransId="{86229775-B50F-4220-B88B-07C4BA05CEAC}" sibTransId="{BEE765C7-6165-4808-9B3B-A6627557B77F}"/>
    <dgm:cxn modelId="{DFA86892-7D69-4BFB-B34F-2C8C07271E8B}" type="presParOf" srcId="{EA3ADED0-C9AD-4C17-98CE-D872DACD90E8}" destId="{558890D5-4F42-4C33-B381-CD393B37A1FF}" srcOrd="0" destOrd="0" presId="urn:microsoft.com/office/officeart/2005/8/layout/cycle2"/>
    <dgm:cxn modelId="{7F9B98CF-1D17-4778-A91B-7B74EBAA0FA8}" type="presParOf" srcId="{EA3ADED0-C9AD-4C17-98CE-D872DACD90E8}" destId="{973C755A-5077-47FB-BDC0-FF7A84FD3F26}" srcOrd="1" destOrd="0" presId="urn:microsoft.com/office/officeart/2005/8/layout/cycle2"/>
    <dgm:cxn modelId="{58B0DBF7-4E3D-49F6-8D26-ACACE46843EA}" type="presParOf" srcId="{973C755A-5077-47FB-BDC0-FF7A84FD3F26}" destId="{746707A3-847D-4DEF-8437-C19565999197}" srcOrd="0" destOrd="0" presId="urn:microsoft.com/office/officeart/2005/8/layout/cycle2"/>
    <dgm:cxn modelId="{381EE5FA-8238-4893-AAE3-669FE20776B0}" type="presParOf" srcId="{EA3ADED0-C9AD-4C17-98CE-D872DACD90E8}" destId="{7C5A343C-E262-450D-959C-A644EA0CABBE}" srcOrd="2" destOrd="0" presId="urn:microsoft.com/office/officeart/2005/8/layout/cycle2"/>
    <dgm:cxn modelId="{516E789B-A1EF-4A99-AEAC-BA725AC33E92}" type="presParOf" srcId="{EA3ADED0-C9AD-4C17-98CE-D872DACD90E8}" destId="{719BC63E-F731-4648-BC28-EDC25FC57AA9}" srcOrd="3" destOrd="0" presId="urn:microsoft.com/office/officeart/2005/8/layout/cycle2"/>
    <dgm:cxn modelId="{13FBEBCD-DC9D-4FEF-AE29-4C9E0849BF3F}" type="presParOf" srcId="{719BC63E-F731-4648-BC28-EDC25FC57AA9}" destId="{018B9E75-742E-4303-A16C-8A821310EF15}" srcOrd="0" destOrd="0" presId="urn:microsoft.com/office/officeart/2005/8/layout/cycle2"/>
    <dgm:cxn modelId="{FB008668-0FF3-46C7-8959-1F236FB4F4D0}" type="presParOf" srcId="{EA3ADED0-C9AD-4C17-98CE-D872DACD90E8}" destId="{91CB6799-0928-4E01-9EDA-41B17BB04FAF}" srcOrd="4" destOrd="0" presId="urn:microsoft.com/office/officeart/2005/8/layout/cycle2"/>
    <dgm:cxn modelId="{971F10E2-5CED-4C4E-9252-D755753EA2E9}" type="presParOf" srcId="{EA3ADED0-C9AD-4C17-98CE-D872DACD90E8}" destId="{3701657F-6946-4A4C-877D-2A88A526B7E1}" srcOrd="5" destOrd="0" presId="urn:microsoft.com/office/officeart/2005/8/layout/cycle2"/>
    <dgm:cxn modelId="{A68F6CC6-1A0A-4333-8003-8FEDD4F0E677}" type="presParOf" srcId="{3701657F-6946-4A4C-877D-2A88A526B7E1}" destId="{A60042D3-910C-4160-96CD-1A63C2C4C0FB}" srcOrd="0" destOrd="0" presId="urn:microsoft.com/office/officeart/2005/8/layout/cycle2"/>
    <dgm:cxn modelId="{10A74CE4-5A25-4509-ADD3-06BB9CEF21C7}" type="presParOf" srcId="{EA3ADED0-C9AD-4C17-98CE-D872DACD90E8}" destId="{28372633-A8CE-4898-AF86-305447452F30}" srcOrd="6" destOrd="0" presId="urn:microsoft.com/office/officeart/2005/8/layout/cycle2"/>
    <dgm:cxn modelId="{1B430A39-072A-40C5-B4BD-47B08DF907B6}" type="presParOf" srcId="{EA3ADED0-C9AD-4C17-98CE-D872DACD90E8}" destId="{3BFA7701-5D17-48E5-8EAF-0CE4B894FCD8}" srcOrd="7" destOrd="0" presId="urn:microsoft.com/office/officeart/2005/8/layout/cycle2"/>
    <dgm:cxn modelId="{46827EAB-B72B-42D7-AFD7-E30968E9F4C3}" type="presParOf" srcId="{3BFA7701-5D17-48E5-8EAF-0CE4B894FCD8}" destId="{2F68EEE9-28D4-49EC-A4B1-C191492E34F2}" srcOrd="0" destOrd="0" presId="urn:microsoft.com/office/officeart/2005/8/layout/cycle2"/>
    <dgm:cxn modelId="{9F3F7806-C569-417D-8EC1-52CA3866F5CB}" type="presParOf" srcId="{EA3ADED0-C9AD-4C17-98CE-D872DACD90E8}" destId="{4DD53E4A-81C3-4CAD-B31F-4C20BA5CFCD7}" srcOrd="8" destOrd="0" presId="urn:microsoft.com/office/officeart/2005/8/layout/cycle2"/>
    <dgm:cxn modelId="{30A9895D-4071-42A8-815E-0C83C1883982}" type="presParOf" srcId="{EA3ADED0-C9AD-4C17-98CE-D872DACD90E8}" destId="{670EC530-2BF9-418C-9EBE-CFD33FE15D7D}" srcOrd="9" destOrd="0" presId="urn:microsoft.com/office/officeart/2005/8/layout/cycle2"/>
    <dgm:cxn modelId="{687D3A8C-60B6-45BD-AF82-A0D5A13C4B1D}" type="presParOf" srcId="{670EC530-2BF9-418C-9EBE-CFD33FE15D7D}" destId="{75E8BE9C-270B-4810-939F-EB750969C50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90D5-4F42-4C33-B381-CD393B37A1FF}">
      <dsp:nvSpPr>
        <dsp:cNvPr id="0" name=""/>
        <dsp:cNvSpPr/>
      </dsp:nvSpPr>
      <dsp:spPr>
        <a:xfrm>
          <a:off x="1633118" y="86031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1 </a:t>
          </a:r>
          <a:br>
            <a:rPr lang="en-US" sz="1100" kern="1200" dirty="0"/>
          </a:br>
          <a:r>
            <a:rPr lang="en-US" sz="1100" kern="1200" dirty="0"/>
            <a:t>Classifications</a:t>
          </a:r>
        </a:p>
      </dsp:txBody>
      <dsp:txXfrm>
        <a:off x="1829922" y="282835"/>
        <a:ext cx="950254" cy="950254"/>
      </dsp:txXfrm>
    </dsp:sp>
    <dsp:sp modelId="{973C755A-5077-47FB-BDC0-FF7A84FD3F26}">
      <dsp:nvSpPr>
        <dsp:cNvPr id="0" name=""/>
        <dsp:cNvSpPr/>
      </dsp:nvSpPr>
      <dsp:spPr>
        <a:xfrm rot="2160000">
          <a:off x="2934512" y="111830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2944747" y="1177512"/>
        <a:ext cx="250082" cy="272131"/>
      </dsp:txXfrm>
    </dsp:sp>
    <dsp:sp modelId="{7C5A343C-E262-450D-959C-A644EA0CABBE}">
      <dsp:nvSpPr>
        <dsp:cNvPr id="0" name=""/>
        <dsp:cNvSpPr/>
      </dsp:nvSpPr>
      <dsp:spPr>
        <a:xfrm>
          <a:off x="3265664" y="1272146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2</a:t>
          </a:r>
          <a:br>
            <a:rPr lang="en-US" sz="1100" kern="1200" dirty="0"/>
          </a:br>
          <a:r>
            <a:rPr lang="en-US" sz="1100" kern="1200" dirty="0"/>
            <a:t>Accuracy Check</a:t>
          </a:r>
        </a:p>
      </dsp:txBody>
      <dsp:txXfrm>
        <a:off x="3462468" y="1468950"/>
        <a:ext cx="950254" cy="950254"/>
      </dsp:txXfrm>
    </dsp:sp>
    <dsp:sp modelId="{719BC63E-F731-4648-BC28-EDC25FC57AA9}">
      <dsp:nvSpPr>
        <dsp:cNvPr id="0" name=""/>
        <dsp:cNvSpPr/>
      </dsp:nvSpPr>
      <dsp:spPr>
        <a:xfrm rot="6480000">
          <a:off x="3450301" y="2667270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520450" y="2707015"/>
        <a:ext cx="250082" cy="272131"/>
      </dsp:txXfrm>
    </dsp:sp>
    <dsp:sp modelId="{91CB6799-0928-4E01-9EDA-41B17BB04FAF}">
      <dsp:nvSpPr>
        <dsp:cNvPr id="0" name=""/>
        <dsp:cNvSpPr/>
      </dsp:nvSpPr>
      <dsp:spPr>
        <a:xfrm>
          <a:off x="2642087" y="3191318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3</a:t>
          </a:r>
          <a:br>
            <a:rPr lang="en-US" sz="1100" kern="1200" dirty="0"/>
          </a:br>
          <a:r>
            <a:rPr lang="en-US" sz="1100" kern="1200" dirty="0"/>
            <a:t>Boundary Selection </a:t>
          </a:r>
        </a:p>
      </dsp:txBody>
      <dsp:txXfrm>
        <a:off x="2838891" y="3388122"/>
        <a:ext cx="950254" cy="950254"/>
      </dsp:txXfrm>
    </dsp:sp>
    <dsp:sp modelId="{3701657F-6946-4A4C-877D-2A88A526B7E1}">
      <dsp:nvSpPr>
        <dsp:cNvPr id="0" name=""/>
        <dsp:cNvSpPr/>
      </dsp:nvSpPr>
      <dsp:spPr>
        <a:xfrm rot="10800000">
          <a:off x="2136531" y="3636473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243709" y="3727184"/>
        <a:ext cx="250082" cy="272131"/>
      </dsp:txXfrm>
    </dsp:sp>
    <dsp:sp modelId="{28372633-A8CE-4898-AF86-305447452F30}">
      <dsp:nvSpPr>
        <dsp:cNvPr id="0" name=""/>
        <dsp:cNvSpPr/>
      </dsp:nvSpPr>
      <dsp:spPr>
        <a:xfrm>
          <a:off x="624150" y="3191318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4</a:t>
          </a:r>
          <a:br>
            <a:rPr lang="en-US" sz="1100" kern="1200" dirty="0"/>
          </a:br>
          <a:r>
            <a:rPr lang="en-US" sz="1100" kern="1200" dirty="0"/>
            <a:t>Classification Distribution Measurements</a:t>
          </a:r>
        </a:p>
      </dsp:txBody>
      <dsp:txXfrm>
        <a:off x="820954" y="3388122"/>
        <a:ext cx="950254" cy="950254"/>
      </dsp:txXfrm>
    </dsp:sp>
    <dsp:sp modelId="{3BFA7701-5D17-48E5-8EAF-0CE4B894FCD8}">
      <dsp:nvSpPr>
        <dsp:cNvPr id="0" name=""/>
        <dsp:cNvSpPr/>
      </dsp:nvSpPr>
      <dsp:spPr>
        <a:xfrm rot="15120000">
          <a:off x="808787" y="2686503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878936" y="2828180"/>
        <a:ext cx="250082" cy="272131"/>
      </dsp:txXfrm>
    </dsp:sp>
    <dsp:sp modelId="{4DD53E4A-81C3-4CAD-B31F-4C20BA5CFCD7}">
      <dsp:nvSpPr>
        <dsp:cNvPr id="0" name=""/>
        <dsp:cNvSpPr/>
      </dsp:nvSpPr>
      <dsp:spPr>
        <a:xfrm>
          <a:off x="572" y="1272146"/>
          <a:ext cx="1343862" cy="13438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Step 5</a:t>
          </a:r>
          <a:br>
            <a:rPr lang="en-US" sz="1100" kern="1200" dirty="0"/>
          </a:br>
          <a:r>
            <a:rPr lang="en-US" sz="1100" kern="1200" dirty="0"/>
            <a:t>Distribution Data Analysis</a:t>
          </a:r>
        </a:p>
      </dsp:txBody>
      <dsp:txXfrm>
        <a:off x="197376" y="1468950"/>
        <a:ext cx="950254" cy="950254"/>
      </dsp:txXfrm>
    </dsp:sp>
    <dsp:sp modelId="{670EC530-2BF9-418C-9EBE-CFD33FE15D7D}">
      <dsp:nvSpPr>
        <dsp:cNvPr id="0" name=""/>
        <dsp:cNvSpPr/>
      </dsp:nvSpPr>
      <dsp:spPr>
        <a:xfrm rot="19440000">
          <a:off x="1301966" y="1130186"/>
          <a:ext cx="357260" cy="4535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312201" y="1252396"/>
        <a:ext cx="250082" cy="272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4/3/2020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4/3/2020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pixnio.com/flora-plants/flowers/poppies-flowers-pictures/mexican-poppies-during-peak-bloom-with-baboquivari-peak-in-the-background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4014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40" y="117985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40" y="4856182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221379" y="2677885"/>
            <a:ext cx="3944985" cy="1502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372" y="1456507"/>
            <a:ext cx="2023653" cy="3944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842465" y="1456507"/>
            <a:ext cx="3289659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82" y="2059146"/>
            <a:ext cx="1490472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1474" y="2057400"/>
            <a:ext cx="324052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vca.maps.arcgis.com/apps/MapJournal/index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5" y="110185"/>
            <a:ext cx="4846320" cy="310222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Influence of Water Control Structures on Rangeland Vegetation Patterns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746" y="3429000"/>
            <a:ext cx="4968349" cy="1805609"/>
          </a:xfrm>
        </p:spPr>
        <p:txBody>
          <a:bodyPr>
            <a:noAutofit/>
          </a:bodyPr>
          <a:lstStyle/>
          <a:p>
            <a:r>
              <a:rPr lang="en-US" sz="2400" dirty="0"/>
              <a:t>Lauren Thompson </a:t>
            </a:r>
          </a:p>
          <a:p>
            <a:r>
              <a:rPr lang="en-US" sz="2400" dirty="0"/>
              <a:t>Mentor: Mary Nichols, SWRC, USDA ARS</a:t>
            </a:r>
          </a:p>
          <a:p>
            <a:r>
              <a:rPr lang="en-US" sz="2400" dirty="0"/>
              <a:t>Virtual Symposium</a:t>
            </a:r>
          </a:p>
          <a:p>
            <a:r>
              <a:rPr lang="en-US" sz="2400" dirty="0"/>
              <a:t>4/18/20</a:t>
            </a:r>
          </a:p>
        </p:txBody>
      </p:sp>
      <p:pic>
        <p:nvPicPr>
          <p:cNvPr id="5" name="Picture 4" descr="A red and white sign&#10;&#10;Description automatically generated">
            <a:extLst>
              <a:ext uri="{FF2B5EF4-FFF2-40B4-BE49-F238E27FC236}">
                <a16:creationId xmlns:a16="http://schemas.microsoft.com/office/drawing/2014/main" id="{A9840913-A7CF-4728-AE75-D886095BF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5" y="5732274"/>
            <a:ext cx="888010" cy="82068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5B14B61-A46A-4EE5-B343-A5262E9B9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97" y="5451204"/>
            <a:ext cx="1028292" cy="137276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1EB295-6450-4CA9-ADCB-CD8C8CC3A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50" y="5671040"/>
            <a:ext cx="2006372" cy="881921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E0A0BAAD-F18F-4F4A-9D10-7B05ADF31B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04" y="5726271"/>
            <a:ext cx="1000435" cy="827026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F56476-6076-44AA-B9DD-5E92895DDF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88" y="5784005"/>
            <a:ext cx="1122563" cy="7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947" y="142808"/>
            <a:ext cx="9428357" cy="576197"/>
          </a:xfrm>
        </p:spPr>
        <p:txBody>
          <a:bodyPr>
            <a:noAutofit/>
          </a:bodyPr>
          <a:lstStyle/>
          <a:p>
            <a:r>
              <a:rPr lang="en-US" sz="3400" dirty="0"/>
              <a:t>Significance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01" y="1033382"/>
            <a:ext cx="5029408" cy="4954376"/>
          </a:xfrm>
        </p:spPr>
        <p:txBody>
          <a:bodyPr>
            <a:noAutofit/>
          </a:bodyPr>
          <a:lstStyle/>
          <a:p>
            <a:r>
              <a:rPr lang="en-US" sz="2600" dirty="0"/>
              <a:t>These structures should be regularly maintained, and failed structures should be repaired. </a:t>
            </a:r>
          </a:p>
          <a:p>
            <a:r>
              <a:rPr lang="en-US" sz="2600" dirty="0"/>
              <a:t>New structures can be built to prevent further gullying in areas that have been seriously affected. </a:t>
            </a:r>
          </a:p>
          <a:p>
            <a:r>
              <a:rPr lang="en-US" sz="2600" dirty="0"/>
              <a:t>This study is relevant to those who manage landscapes where runoff is altered by conservation structures.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4/3/2020</a:t>
            </a:fld>
            <a:endParaRPr lang="en-US" dirty="0"/>
          </a:p>
        </p:txBody>
      </p:sp>
      <p:pic>
        <p:nvPicPr>
          <p:cNvPr id="11" name="Picture 10" descr="A pile of dirt&#10;&#10;Description automatically generated">
            <a:extLst>
              <a:ext uri="{FF2B5EF4-FFF2-40B4-BE49-F238E27FC236}">
                <a16:creationId xmlns:a16="http://schemas.microsoft.com/office/drawing/2014/main" id="{1862A96B-1725-4CB9-A085-C4291CA95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07" y="993626"/>
            <a:ext cx="6652591" cy="4989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57EAC6-64BB-4271-9AEE-51E9CD7294C6}"/>
              </a:ext>
            </a:extLst>
          </p:cNvPr>
          <p:cNvSpPr txBox="1"/>
          <p:nvPr/>
        </p:nvSpPr>
        <p:spPr>
          <a:xfrm>
            <a:off x="6445387" y="5983069"/>
            <a:ext cx="4840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 Image of conservation structure in Altar Valley that has eroded.</a:t>
            </a:r>
          </a:p>
        </p:txBody>
      </p:sp>
    </p:spTree>
    <p:extLst>
      <p:ext uri="{BB962C8B-B14F-4D97-AF65-F5344CB8AC3E}">
        <p14:creationId xmlns:p14="http://schemas.microsoft.com/office/powerpoint/2010/main" val="24244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03" y="161077"/>
            <a:ext cx="9371949" cy="1183566"/>
          </a:xfrm>
        </p:spPr>
        <p:txBody>
          <a:bodyPr/>
          <a:lstStyle/>
          <a:p>
            <a:r>
              <a:rPr lang="fr-FR" dirty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Mary Nichols</a:t>
            </a:r>
          </a:p>
          <a:p>
            <a:r>
              <a:rPr lang="en-US" dirty="0"/>
              <a:t>Michelle Cavanaugh</a:t>
            </a:r>
          </a:p>
          <a:p>
            <a:r>
              <a:rPr lang="en-US" dirty="0"/>
              <a:t>Dr. Chandra Holifield Collins</a:t>
            </a:r>
          </a:p>
          <a:p>
            <a:r>
              <a:rPr lang="en-US" dirty="0"/>
              <a:t>UA NASA Space Grant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28026" y="2299539"/>
            <a:ext cx="6949440" cy="326006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07104"/>
            <a:ext cx="9371949" cy="741939"/>
          </a:xfrm>
        </p:spPr>
        <p:txBody>
          <a:bodyPr anchor="b"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Altar</a:t>
            </a:r>
            <a:r>
              <a:rPr lang="fr-FR" dirty="0"/>
              <a:t>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2" y="1219201"/>
            <a:ext cx="4956728" cy="3392556"/>
          </a:xfrm>
        </p:spPr>
        <p:txBody>
          <a:bodyPr>
            <a:normAutofit/>
          </a:bodyPr>
          <a:lstStyle/>
          <a:p>
            <a:r>
              <a:rPr lang="en-US" sz="2600" dirty="0"/>
              <a:t>The Altar Valley is located southwest of Tucson, adjacent to the Baboquivari Mountains.</a:t>
            </a:r>
          </a:p>
          <a:p>
            <a:r>
              <a:rPr lang="en-US" sz="2600" dirty="0"/>
              <a:t>Spans about 45 miles from south to north</a:t>
            </a:r>
          </a:p>
          <a:p>
            <a:r>
              <a:rPr lang="en-US" sz="2600" dirty="0"/>
              <a:t>Stretches from </a:t>
            </a:r>
            <a:r>
              <a:rPr lang="en-US" sz="2600" dirty="0" err="1"/>
              <a:t>Sasabe</a:t>
            </a:r>
            <a:r>
              <a:rPr lang="en-US" sz="2600" dirty="0"/>
              <a:t>, AZ on the Mexico Border north towards the Tucson Mountains.</a:t>
            </a:r>
          </a:p>
          <a:p>
            <a:pPr lvl="8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0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4/3/2020</a:t>
            </a:fld>
            <a:endParaRPr lang="en-US" sz="1000" dirty="0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182FE12D-F1B7-466A-8A02-56A8BE85E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" r="1" b="1"/>
          <a:stretch/>
        </p:blipFill>
        <p:spPr>
          <a:xfrm>
            <a:off x="5637354" y="604917"/>
            <a:ext cx="5835086" cy="5848892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E7B3C-56FB-438C-BA20-93E817A63D7F}"/>
              </a:ext>
            </a:extLst>
          </p:cNvPr>
          <p:cNvSpPr txBox="1"/>
          <p:nvPr/>
        </p:nvSpPr>
        <p:spPr>
          <a:xfrm>
            <a:off x="719560" y="5152072"/>
            <a:ext cx="46475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Map display of Altar Valley location. “GIS Portal,” Altar Valley Conservation Alliance, </a:t>
            </a:r>
            <a:r>
              <a:rPr lang="en-US" u="sng" dirty="0">
                <a:hlinkClick r:id="rId3"/>
              </a:rPr>
              <a:t>https://avca.maps.arcgis.com/apps/MapJournal/index.html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83" y="231923"/>
            <a:ext cx="9371949" cy="878787"/>
          </a:xfrm>
        </p:spPr>
        <p:txBody>
          <a:bodyPr/>
          <a:lstStyle/>
          <a:p>
            <a:r>
              <a:rPr lang="fr-FR" dirty="0" err="1"/>
              <a:t>Statement</a:t>
            </a:r>
            <a:r>
              <a:rPr lang="fr-FR" dirty="0"/>
              <a:t> of </a:t>
            </a:r>
            <a:r>
              <a:rPr lang="fr-FR" dirty="0" err="1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383" y="1325217"/>
            <a:ext cx="9973592" cy="4861466"/>
          </a:xfrm>
        </p:spPr>
        <p:txBody>
          <a:bodyPr>
            <a:normAutofit/>
          </a:bodyPr>
          <a:lstStyle/>
          <a:p>
            <a:r>
              <a:rPr lang="en-US" sz="2600" dirty="0"/>
              <a:t>Until the late 1800s, the Altar Valley saw little human occupation due to limited water sources. </a:t>
            </a:r>
          </a:p>
          <a:p>
            <a:r>
              <a:rPr lang="en-US" sz="2600" dirty="0"/>
              <a:t>Once well-drilling and pumping technology became available, people began to migrate to the area and develop cattle ranches. </a:t>
            </a:r>
          </a:p>
          <a:p>
            <a:r>
              <a:rPr lang="en-US" sz="2600" dirty="0"/>
              <a:t>A common practice amongst cattle ranchers is the use of conservation structures, such as earthen berms, to control rangeland erosion and runoff. </a:t>
            </a:r>
          </a:p>
          <a:p>
            <a:r>
              <a:rPr lang="en-US" sz="2600" dirty="0"/>
              <a:t>These earthen structures alter runoff patterns creating areas of greater moisture upslope while drying other areas. If not maintained, the structures can cause channel incision and erosion.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4/3/2020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7" y="200062"/>
            <a:ext cx="9371949" cy="719109"/>
          </a:xfrm>
        </p:spPr>
        <p:txBody>
          <a:bodyPr/>
          <a:lstStyle/>
          <a:p>
            <a:r>
              <a:rPr lang="en-US" dirty="0"/>
              <a:t>Our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847" y="1221925"/>
            <a:ext cx="5020783" cy="3999804"/>
          </a:xfrm>
        </p:spPr>
        <p:txBody>
          <a:bodyPr>
            <a:normAutofit/>
          </a:bodyPr>
          <a:lstStyle/>
          <a:p>
            <a:r>
              <a:rPr lang="en-US" sz="2600" dirty="0"/>
              <a:t>To determine long-term effects of conservation structures on vegetation</a:t>
            </a:r>
          </a:p>
          <a:p>
            <a:r>
              <a:rPr lang="en-US" sz="2600" dirty="0"/>
              <a:t>The image shows a berm constructed to capture runoff on the upslope side. </a:t>
            </a:r>
          </a:p>
          <a:p>
            <a:r>
              <a:rPr lang="en-US" sz="2600" dirty="0"/>
              <a:t>There is a visible difference in the vegetation upslope in comparison to downslope, and runoff is now routed around the structure.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11D09-D3DE-4AD9-B1D2-B9E087BCC436}"/>
              </a:ext>
            </a:extLst>
          </p:cNvPr>
          <p:cNvSpPr txBox="1"/>
          <p:nvPr/>
        </p:nvSpPr>
        <p:spPr>
          <a:xfrm>
            <a:off x="1801009" y="5524483"/>
            <a:ext cx="3533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A conservation structure and vegetation differentiation. Image retrieved from Google Earth.</a:t>
            </a:r>
          </a:p>
        </p:txBody>
      </p:sp>
      <p:pic>
        <p:nvPicPr>
          <p:cNvPr id="18" name="Picture 17" descr="A picture containing sitting, food, green, large&#10;&#10;Description automatically generated">
            <a:extLst>
              <a:ext uri="{FF2B5EF4-FFF2-40B4-BE49-F238E27FC236}">
                <a16:creationId xmlns:a16="http://schemas.microsoft.com/office/drawing/2014/main" id="{62BE0C70-72FE-40F4-ADFD-022762435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32" y="410186"/>
            <a:ext cx="5952440" cy="60376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8327571" y="1360714"/>
            <a:ext cx="794658" cy="465908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68543" y="3418114"/>
            <a:ext cx="150874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Earthen Berm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948057" y="3537857"/>
            <a:ext cx="500743" cy="65314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1088572"/>
            <a:ext cx="968535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Upslope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29800" y="2547257"/>
            <a:ext cx="1257075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Downslope</a:t>
            </a:r>
          </a:p>
        </p:txBody>
      </p:sp>
      <p:sp>
        <p:nvSpPr>
          <p:cNvPr id="17" name="Freeform 16"/>
          <p:cNvSpPr/>
          <p:nvPr/>
        </p:nvSpPr>
        <p:spPr>
          <a:xfrm>
            <a:off x="8674349" y="511628"/>
            <a:ext cx="1514679" cy="1362818"/>
          </a:xfrm>
          <a:custGeom>
            <a:avLst/>
            <a:gdLst>
              <a:gd name="connsiteX0" fmla="*/ 1565 w 1514679"/>
              <a:gd name="connsiteY0" fmla="*/ 1328058 h 1362818"/>
              <a:gd name="connsiteX1" fmla="*/ 23337 w 1514679"/>
              <a:gd name="connsiteY1" fmla="*/ 195943 h 1362818"/>
              <a:gd name="connsiteX2" fmla="*/ 55994 w 1514679"/>
              <a:gd name="connsiteY2" fmla="*/ 141515 h 1362818"/>
              <a:gd name="connsiteX3" fmla="*/ 99537 w 1514679"/>
              <a:gd name="connsiteY3" fmla="*/ 87086 h 1362818"/>
              <a:gd name="connsiteX4" fmla="*/ 132194 w 1514679"/>
              <a:gd name="connsiteY4" fmla="*/ 65315 h 1362818"/>
              <a:gd name="connsiteX5" fmla="*/ 175737 w 1514679"/>
              <a:gd name="connsiteY5" fmla="*/ 21772 h 1362818"/>
              <a:gd name="connsiteX6" fmla="*/ 241051 w 1514679"/>
              <a:gd name="connsiteY6" fmla="*/ 0 h 1362818"/>
              <a:gd name="connsiteX7" fmla="*/ 371679 w 1514679"/>
              <a:gd name="connsiteY7" fmla="*/ 10886 h 1362818"/>
              <a:gd name="connsiteX8" fmla="*/ 404337 w 1514679"/>
              <a:gd name="connsiteY8" fmla="*/ 21772 h 1362818"/>
              <a:gd name="connsiteX9" fmla="*/ 469651 w 1514679"/>
              <a:gd name="connsiteY9" fmla="*/ 87086 h 1362818"/>
              <a:gd name="connsiteX10" fmla="*/ 491422 w 1514679"/>
              <a:gd name="connsiteY10" fmla="*/ 108858 h 1362818"/>
              <a:gd name="connsiteX11" fmla="*/ 524079 w 1514679"/>
              <a:gd name="connsiteY11" fmla="*/ 119743 h 1362818"/>
              <a:gd name="connsiteX12" fmla="*/ 556737 w 1514679"/>
              <a:gd name="connsiteY12" fmla="*/ 141515 h 1362818"/>
              <a:gd name="connsiteX13" fmla="*/ 589394 w 1514679"/>
              <a:gd name="connsiteY13" fmla="*/ 174172 h 1362818"/>
              <a:gd name="connsiteX14" fmla="*/ 622051 w 1514679"/>
              <a:gd name="connsiteY14" fmla="*/ 185058 h 1362818"/>
              <a:gd name="connsiteX15" fmla="*/ 687365 w 1514679"/>
              <a:gd name="connsiteY15" fmla="*/ 228600 h 1362818"/>
              <a:gd name="connsiteX16" fmla="*/ 763565 w 1514679"/>
              <a:gd name="connsiteY16" fmla="*/ 250372 h 1362818"/>
              <a:gd name="connsiteX17" fmla="*/ 828879 w 1514679"/>
              <a:gd name="connsiteY17" fmla="*/ 272143 h 1362818"/>
              <a:gd name="connsiteX18" fmla="*/ 894194 w 1514679"/>
              <a:gd name="connsiteY18" fmla="*/ 283029 h 1362818"/>
              <a:gd name="connsiteX19" fmla="*/ 970394 w 1514679"/>
              <a:gd name="connsiteY19" fmla="*/ 304800 h 1362818"/>
              <a:gd name="connsiteX20" fmla="*/ 1068365 w 1514679"/>
              <a:gd name="connsiteY20" fmla="*/ 359229 h 1362818"/>
              <a:gd name="connsiteX21" fmla="*/ 1155451 w 1514679"/>
              <a:gd name="connsiteY21" fmla="*/ 402772 h 1362818"/>
              <a:gd name="connsiteX22" fmla="*/ 1220765 w 1514679"/>
              <a:gd name="connsiteY22" fmla="*/ 435429 h 1362818"/>
              <a:gd name="connsiteX23" fmla="*/ 1253422 w 1514679"/>
              <a:gd name="connsiteY23" fmla="*/ 457200 h 1362818"/>
              <a:gd name="connsiteX24" fmla="*/ 1296965 w 1514679"/>
              <a:gd name="connsiteY24" fmla="*/ 468086 h 1362818"/>
              <a:gd name="connsiteX25" fmla="*/ 1362279 w 1514679"/>
              <a:gd name="connsiteY25" fmla="*/ 489858 h 1362818"/>
              <a:gd name="connsiteX26" fmla="*/ 1394937 w 1514679"/>
              <a:gd name="connsiteY26" fmla="*/ 511629 h 1362818"/>
              <a:gd name="connsiteX27" fmla="*/ 1460251 w 1514679"/>
              <a:gd name="connsiteY27" fmla="*/ 533400 h 1362818"/>
              <a:gd name="connsiteX28" fmla="*/ 1514679 w 1514679"/>
              <a:gd name="connsiteY28" fmla="*/ 555172 h 136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14679" h="1362818">
                <a:moveTo>
                  <a:pt x="1565" y="1328058"/>
                </a:moveTo>
                <a:cubicBezTo>
                  <a:pt x="63120" y="897187"/>
                  <a:pt x="0" y="1362818"/>
                  <a:pt x="23337" y="195943"/>
                </a:cubicBezTo>
                <a:cubicBezTo>
                  <a:pt x="24016" y="162010"/>
                  <a:pt x="38140" y="163832"/>
                  <a:pt x="55994" y="141515"/>
                </a:cubicBezTo>
                <a:cubicBezTo>
                  <a:pt x="81142" y="110080"/>
                  <a:pt x="70331" y="110451"/>
                  <a:pt x="99537" y="87086"/>
                </a:cubicBezTo>
                <a:cubicBezTo>
                  <a:pt x="109753" y="78913"/>
                  <a:pt x="122261" y="73829"/>
                  <a:pt x="132194" y="65315"/>
                </a:cubicBezTo>
                <a:cubicBezTo>
                  <a:pt x="147779" y="51957"/>
                  <a:pt x="156264" y="28263"/>
                  <a:pt x="175737" y="21772"/>
                </a:cubicBezTo>
                <a:lnTo>
                  <a:pt x="241051" y="0"/>
                </a:lnTo>
                <a:cubicBezTo>
                  <a:pt x="284594" y="3629"/>
                  <a:pt x="328369" y="5111"/>
                  <a:pt x="371679" y="10886"/>
                </a:cubicBezTo>
                <a:cubicBezTo>
                  <a:pt x="383053" y="12403"/>
                  <a:pt x="395279" y="14727"/>
                  <a:pt x="404337" y="21772"/>
                </a:cubicBezTo>
                <a:cubicBezTo>
                  <a:pt x="428641" y="40675"/>
                  <a:pt x="447880" y="65315"/>
                  <a:pt x="469651" y="87086"/>
                </a:cubicBezTo>
                <a:cubicBezTo>
                  <a:pt x="476908" y="94343"/>
                  <a:pt x="481685" y="105613"/>
                  <a:pt x="491422" y="108858"/>
                </a:cubicBezTo>
                <a:lnTo>
                  <a:pt x="524079" y="119743"/>
                </a:lnTo>
                <a:cubicBezTo>
                  <a:pt x="534965" y="127000"/>
                  <a:pt x="546686" y="133139"/>
                  <a:pt x="556737" y="141515"/>
                </a:cubicBezTo>
                <a:cubicBezTo>
                  <a:pt x="568564" y="151370"/>
                  <a:pt x="576585" y="165633"/>
                  <a:pt x="589394" y="174172"/>
                </a:cubicBezTo>
                <a:cubicBezTo>
                  <a:pt x="598941" y="180537"/>
                  <a:pt x="612020" y="179485"/>
                  <a:pt x="622051" y="185058"/>
                </a:cubicBezTo>
                <a:cubicBezTo>
                  <a:pt x="644924" y="197765"/>
                  <a:pt x="662542" y="220325"/>
                  <a:pt x="687365" y="228600"/>
                </a:cubicBezTo>
                <a:cubicBezTo>
                  <a:pt x="797086" y="265175"/>
                  <a:pt x="626916" y="209377"/>
                  <a:pt x="763565" y="250372"/>
                </a:cubicBezTo>
                <a:cubicBezTo>
                  <a:pt x="785546" y="256966"/>
                  <a:pt x="806242" y="268370"/>
                  <a:pt x="828879" y="272143"/>
                </a:cubicBezTo>
                <a:cubicBezTo>
                  <a:pt x="850651" y="275772"/>
                  <a:pt x="872551" y="278700"/>
                  <a:pt x="894194" y="283029"/>
                </a:cubicBezTo>
                <a:cubicBezTo>
                  <a:pt x="928361" y="289863"/>
                  <a:pt x="939272" y="294427"/>
                  <a:pt x="970394" y="304800"/>
                </a:cubicBezTo>
                <a:cubicBezTo>
                  <a:pt x="1045255" y="354708"/>
                  <a:pt x="1010885" y="340068"/>
                  <a:pt x="1068365" y="359229"/>
                </a:cubicBezTo>
                <a:cubicBezTo>
                  <a:pt x="1139930" y="430791"/>
                  <a:pt x="1005347" y="302704"/>
                  <a:pt x="1155451" y="402772"/>
                </a:cubicBezTo>
                <a:cubicBezTo>
                  <a:pt x="1249041" y="465164"/>
                  <a:pt x="1130628" y="390361"/>
                  <a:pt x="1220765" y="435429"/>
                </a:cubicBezTo>
                <a:cubicBezTo>
                  <a:pt x="1232467" y="441280"/>
                  <a:pt x="1241397" y="452046"/>
                  <a:pt x="1253422" y="457200"/>
                </a:cubicBezTo>
                <a:cubicBezTo>
                  <a:pt x="1267173" y="463093"/>
                  <a:pt x="1282635" y="463787"/>
                  <a:pt x="1296965" y="468086"/>
                </a:cubicBezTo>
                <a:cubicBezTo>
                  <a:pt x="1318946" y="474681"/>
                  <a:pt x="1343184" y="477129"/>
                  <a:pt x="1362279" y="489858"/>
                </a:cubicBezTo>
                <a:cubicBezTo>
                  <a:pt x="1373165" y="497115"/>
                  <a:pt x="1382981" y="506316"/>
                  <a:pt x="1394937" y="511629"/>
                </a:cubicBezTo>
                <a:cubicBezTo>
                  <a:pt x="1415908" y="520949"/>
                  <a:pt x="1460251" y="533400"/>
                  <a:pt x="1460251" y="533400"/>
                </a:cubicBezTo>
                <a:cubicBezTo>
                  <a:pt x="1498946" y="559198"/>
                  <a:pt x="1479825" y="555172"/>
                  <a:pt x="1514679" y="555172"/>
                </a:cubicBezTo>
              </a:path>
            </a:pathLst>
          </a:custGeom>
          <a:ln w="38100">
            <a:solidFill>
              <a:schemeClr val="accent5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731829" y="152400"/>
            <a:ext cx="1516569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Runoff routed</a:t>
            </a:r>
          </a:p>
          <a:p>
            <a:r>
              <a:rPr lang="en-US" dirty="0"/>
              <a:t>around berm</a:t>
            </a:r>
          </a:p>
        </p:txBody>
      </p:sp>
      <p:sp>
        <p:nvSpPr>
          <p:cNvPr id="20" name="Oval 19"/>
          <p:cNvSpPr/>
          <p:nvPr/>
        </p:nvSpPr>
        <p:spPr>
          <a:xfrm>
            <a:off x="6085115" y="2982685"/>
            <a:ext cx="1926771" cy="1883229"/>
          </a:xfrm>
          <a:prstGeom prst="ellipse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60030" y="4082144"/>
            <a:ext cx="598241" cy="3077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Grass</a:t>
            </a:r>
          </a:p>
        </p:txBody>
      </p:sp>
      <p:sp>
        <p:nvSpPr>
          <p:cNvPr id="22" name="Oval 21"/>
          <p:cNvSpPr/>
          <p:nvPr/>
        </p:nvSpPr>
        <p:spPr>
          <a:xfrm>
            <a:off x="9568543" y="4321628"/>
            <a:ext cx="1926771" cy="1883229"/>
          </a:xfrm>
          <a:prstGeom prst="ellipse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695446" y="4844144"/>
            <a:ext cx="816249" cy="7386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Grass</a:t>
            </a:r>
            <a:br>
              <a:rPr lang="en-US" sz="1400" dirty="0"/>
            </a:br>
            <a:r>
              <a:rPr lang="en-US" sz="1400" dirty="0"/>
              <a:t>and</a:t>
            </a:r>
            <a:br>
              <a:rPr lang="en-US" sz="1400" dirty="0"/>
            </a:br>
            <a:r>
              <a:rPr lang="en-US" sz="1400" dirty="0"/>
              <a:t>Bare soil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65371" y="2460171"/>
            <a:ext cx="1567543" cy="14151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30685" y="1915886"/>
            <a:ext cx="156966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Flow Direction</a:t>
            </a:r>
          </a:p>
        </p:txBody>
      </p:sp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2" y="170523"/>
            <a:ext cx="9371949" cy="1021029"/>
          </a:xfrm>
        </p:spPr>
        <p:txBody>
          <a:bodyPr/>
          <a:lstStyle/>
          <a:p>
            <a:r>
              <a:rPr lang="en-US" dirty="0"/>
              <a:t>Methods, Activities, and Analysis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862" y="1555748"/>
            <a:ext cx="5923721" cy="4621213"/>
          </a:xfrm>
        </p:spPr>
        <p:txBody>
          <a:bodyPr>
            <a:noAutofit/>
          </a:bodyPr>
          <a:lstStyle/>
          <a:p>
            <a:r>
              <a:rPr lang="en-US" sz="2600" dirty="0"/>
              <a:t>Classified vegetation and bare soil in orthographic imagery</a:t>
            </a:r>
          </a:p>
          <a:p>
            <a:r>
              <a:rPr lang="en-US" sz="2600" dirty="0"/>
              <a:t>Assessed user and system accuracy</a:t>
            </a:r>
          </a:p>
          <a:p>
            <a:r>
              <a:rPr lang="en-US" sz="2600" dirty="0"/>
              <a:t>Delineated upslope and downslope areas to quantify vegetation and bare soil</a:t>
            </a:r>
          </a:p>
          <a:p>
            <a:r>
              <a:rPr lang="en-US" sz="2600" dirty="0"/>
              <a:t>Quantified proportion of each class upslope and downslope of structures</a:t>
            </a:r>
          </a:p>
          <a:p>
            <a:r>
              <a:rPr lang="en-US" sz="2600" dirty="0"/>
              <a:t>To be done - statistical analyses to assess vegetation impacts of structures</a:t>
            </a:r>
          </a:p>
        </p:txBody>
      </p:sp>
      <p:graphicFrame>
        <p:nvGraphicFramePr>
          <p:cNvPr id="8" name="Content Placeholder 9" descr="Basic cycle diagram with a continuing sequence of stages, tasks, or events in a circular flow. Emphasizes the stages or steps rather than the connecting arrows or flow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1368054"/>
              </p:ext>
            </p:extLst>
          </p:nvPr>
        </p:nvGraphicFramePr>
        <p:xfrm>
          <a:off x="6906038" y="1337326"/>
          <a:ext cx="46101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4/3/2020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64" y="276087"/>
            <a:ext cx="9371949" cy="1183566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37" y="1554480"/>
            <a:ext cx="5350330" cy="823912"/>
          </a:xfrm>
        </p:spPr>
        <p:txBody>
          <a:bodyPr/>
          <a:lstStyle/>
          <a:p>
            <a:r>
              <a:rPr lang="en-US" dirty="0"/>
              <a:t>Class Distributions Upslope vs. Downslope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037" y="2434147"/>
            <a:ext cx="4608576" cy="3811271"/>
          </a:xfrm>
        </p:spPr>
        <p:txBody>
          <a:bodyPr/>
          <a:lstStyle/>
          <a:p>
            <a:r>
              <a:rPr lang="en-US" dirty="0"/>
              <a:t>The proportion of area covered by grass, shrubs and bare soil has been quantified for 116 structures at 3 sites within Altar Valley</a:t>
            </a:r>
          </a:p>
          <a:p>
            <a:r>
              <a:rPr lang="en-US" dirty="0"/>
              <a:t>Statistical analysis to compare the extent of coverage for each class upslope vs. downslope at each structure site is ongoing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4/3/2020</a:t>
            </a:fld>
            <a:endParaRPr lang="en-US" dirty="0"/>
          </a:p>
        </p:txBody>
      </p:sp>
      <p:pic>
        <p:nvPicPr>
          <p:cNvPr id="11" name="Picture 10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71E90B14-5E75-406F-AD13-28B7DBFA1A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07" y="1436914"/>
            <a:ext cx="6029110" cy="4521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61135B-A7EC-4C89-8848-03FB538A975A}"/>
              </a:ext>
            </a:extLst>
          </p:cNvPr>
          <p:cNvSpPr txBox="1"/>
          <p:nvPr/>
        </p:nvSpPr>
        <p:spPr>
          <a:xfrm>
            <a:off x="6361043" y="6009575"/>
            <a:ext cx="583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5. Distribution of vegetation surrounding conservation structure in the Altar Valley</a:t>
            </a:r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694" y="564987"/>
            <a:ext cx="2194565" cy="691027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4/3/2020</a:t>
            </a:fld>
            <a:endParaRPr lang="en-US" dirty="0"/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6D1E1D19-899F-4215-86F8-BEE3B8968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20" y="1649941"/>
            <a:ext cx="8278164" cy="3563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5CDE57-5DF5-4871-ABE5-CCF3C32A98F7}"/>
              </a:ext>
            </a:extLst>
          </p:cNvPr>
          <p:cNvSpPr txBox="1"/>
          <p:nvPr/>
        </p:nvSpPr>
        <p:spPr>
          <a:xfrm>
            <a:off x="257294" y="2187752"/>
            <a:ext cx="1941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4. Example of the spatial extent of grass, shrubs, and bare soil evaluated in ArcGIS Pro. </a:t>
            </a:r>
          </a:p>
        </p:txBody>
      </p:sp>
      <p:pic>
        <p:nvPicPr>
          <p:cNvPr id="15" name="Picture 14" descr="A picture containing game&#10;&#10;Description automatically generated">
            <a:extLst>
              <a:ext uri="{FF2B5EF4-FFF2-40B4-BE49-F238E27FC236}">
                <a16:creationId xmlns:a16="http://schemas.microsoft.com/office/drawing/2014/main" id="{207DC516-8AA4-4B43-AAEB-3FD7A0277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35" y="83336"/>
            <a:ext cx="2206398" cy="1647137"/>
          </a:xfrm>
          <a:prstGeom prst="rect">
            <a:avLst/>
          </a:prstGeom>
        </p:spPr>
      </p:pic>
      <p:pic>
        <p:nvPicPr>
          <p:cNvPr id="19" name="Picture 18" descr="A picture containing device, game&#10;&#10;Description automatically generated">
            <a:extLst>
              <a:ext uri="{FF2B5EF4-FFF2-40B4-BE49-F238E27FC236}">
                <a16:creationId xmlns:a16="http://schemas.microsoft.com/office/drawing/2014/main" id="{E5FD87AD-771D-4749-B7E1-EEDBF5CAA4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14" y="60625"/>
            <a:ext cx="1692561" cy="1692561"/>
          </a:xfrm>
          <a:prstGeom prst="rect">
            <a:avLst/>
          </a:prstGeom>
        </p:spPr>
      </p:pic>
      <p:pic>
        <p:nvPicPr>
          <p:cNvPr id="27" name="Picture 26" descr="A picture containing game&#10;&#10;Description automatically generated">
            <a:extLst>
              <a:ext uri="{FF2B5EF4-FFF2-40B4-BE49-F238E27FC236}">
                <a16:creationId xmlns:a16="http://schemas.microsoft.com/office/drawing/2014/main" id="{9FC24E20-EEF9-4422-BA4F-6E9D349D6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67" y="5309900"/>
            <a:ext cx="1353652" cy="1335024"/>
          </a:xfrm>
          <a:prstGeom prst="rect">
            <a:avLst/>
          </a:prstGeom>
        </p:spPr>
      </p:pic>
      <p:pic>
        <p:nvPicPr>
          <p:cNvPr id="29" name="Picture 28" descr="A picture containing device&#10;&#10;Description automatically generated">
            <a:extLst>
              <a:ext uri="{FF2B5EF4-FFF2-40B4-BE49-F238E27FC236}">
                <a16:creationId xmlns:a16="http://schemas.microsoft.com/office/drawing/2014/main" id="{9DBA90C9-F46A-4E30-89CD-FAAD6C6AB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984" y="5309900"/>
            <a:ext cx="1391700" cy="1335024"/>
          </a:xfrm>
          <a:prstGeom prst="rect">
            <a:avLst/>
          </a:prstGeom>
        </p:spPr>
      </p:pic>
      <p:pic>
        <p:nvPicPr>
          <p:cNvPr id="31" name="Picture 30" descr="A picture containing device, clock&#10;&#10;Description automatically generated">
            <a:extLst>
              <a:ext uri="{FF2B5EF4-FFF2-40B4-BE49-F238E27FC236}">
                <a16:creationId xmlns:a16="http://schemas.microsoft.com/office/drawing/2014/main" id="{9B865A1F-D73A-4F2A-A9D5-6CE995A731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52" y="5309900"/>
            <a:ext cx="1359746" cy="1335024"/>
          </a:xfrm>
          <a:prstGeom prst="rect">
            <a:avLst/>
          </a:prstGeom>
        </p:spPr>
      </p:pic>
      <p:pic>
        <p:nvPicPr>
          <p:cNvPr id="33" name="Picture 32" descr="A picture containing device&#10;&#10;Description automatically generated">
            <a:extLst>
              <a:ext uri="{FF2B5EF4-FFF2-40B4-BE49-F238E27FC236}">
                <a16:creationId xmlns:a16="http://schemas.microsoft.com/office/drawing/2014/main" id="{65D65852-F3C9-4549-93F2-38B5F06B8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05" y="5309900"/>
            <a:ext cx="1316043" cy="1335024"/>
          </a:xfrm>
          <a:prstGeom prst="rect">
            <a:avLst/>
          </a:prstGeom>
        </p:spPr>
      </p:pic>
      <p:pic>
        <p:nvPicPr>
          <p:cNvPr id="35" name="Picture 3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5586FF-1DA4-4F18-AA90-B2A5B09DDA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359" y="5309900"/>
            <a:ext cx="1272639" cy="133502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DEE5AE-B7DA-4478-81C2-BC01B58D58C8}"/>
              </a:ext>
            </a:extLst>
          </p:cNvPr>
          <p:cNvCxnSpPr/>
          <p:nvPr/>
        </p:nvCxnSpPr>
        <p:spPr>
          <a:xfrm>
            <a:off x="6356602" y="5433391"/>
            <a:ext cx="0" cy="1157602"/>
          </a:xfrm>
          <a:prstGeom prst="line">
            <a:avLst/>
          </a:prstGeom>
          <a:ln w="47625">
            <a:solidFill>
              <a:srgbClr val="130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9D581382-5A0E-486C-B06C-2410A8CEB6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07" y="310117"/>
            <a:ext cx="1511590" cy="1120099"/>
          </a:xfrm>
          <a:prstGeom prst="rect">
            <a:avLst/>
          </a:prstGeom>
        </p:spPr>
      </p:pic>
      <p:pic>
        <p:nvPicPr>
          <p:cNvPr id="44" name="Picture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B3AA06-CE74-4B4E-A0DC-01A78665DE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43" y="5309900"/>
            <a:ext cx="1190867" cy="1335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9771" y="2318657"/>
            <a:ext cx="968535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Upslope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45286" y="3766457"/>
            <a:ext cx="1257075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Downslope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063343" y="2100943"/>
            <a:ext cx="489857" cy="2623457"/>
          </a:xfrm>
          <a:prstGeom prst="line">
            <a:avLst/>
          </a:prstGeom>
          <a:ln w="635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8114" y="2090057"/>
            <a:ext cx="1508746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Earthen Berm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618514" y="2242457"/>
            <a:ext cx="500743" cy="65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12571" y="3722914"/>
            <a:ext cx="1600200" cy="29391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675758">
            <a:off x="2666999" y="3276601"/>
            <a:ext cx="156966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Flow Direction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5257" y="4278086"/>
            <a:ext cx="28886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81057" y="4365171"/>
            <a:ext cx="28886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40085" y="4147457"/>
            <a:ext cx="30328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90656" y="4430485"/>
            <a:ext cx="30328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74028" y="4027714"/>
            <a:ext cx="28886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1143" y="4539343"/>
            <a:ext cx="28886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96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2" y="214832"/>
            <a:ext cx="9428357" cy="576197"/>
          </a:xfrm>
        </p:spPr>
        <p:txBody>
          <a:bodyPr>
            <a:noAutofit/>
          </a:bodyPr>
          <a:lstStyle/>
          <a:p>
            <a:r>
              <a:rPr lang="en-US" sz="3400" dirty="0"/>
              <a:t>A New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03" y="960716"/>
            <a:ext cx="4346122" cy="4456282"/>
          </a:xfrm>
        </p:spPr>
        <p:txBody>
          <a:bodyPr>
            <a:noAutofit/>
          </a:bodyPr>
          <a:lstStyle/>
          <a:p>
            <a:r>
              <a:rPr lang="en-US" sz="2600" dirty="0"/>
              <a:t>A major drawback of using orthographic imagery is the inability to appreciate the scale in which the erosion is occurring. </a:t>
            </a:r>
          </a:p>
          <a:p>
            <a:r>
              <a:rPr lang="en-US" sz="2600" dirty="0"/>
              <a:t>To give a better perspective, this is me standing next to one of the structures that has been eroded. I am 5’3” which means this structure is at least three times my height!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4/3/2020</a:t>
            </a:fld>
            <a:endParaRPr lang="en-US" dirty="0"/>
          </a:p>
        </p:txBody>
      </p:sp>
      <p:pic>
        <p:nvPicPr>
          <p:cNvPr id="7" name="Picture 6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896B58F3-154A-4F17-B8C9-DA07CA801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2" y="960716"/>
            <a:ext cx="7182678" cy="5387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2AE19-C123-4377-8EAE-541567AE4E68}"/>
              </a:ext>
            </a:extLst>
          </p:cNvPr>
          <p:cNvSpPr txBox="1"/>
          <p:nvPr/>
        </p:nvSpPr>
        <p:spPr>
          <a:xfrm>
            <a:off x="592255" y="5700033"/>
            <a:ext cx="406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Image of a structure in the Altar Valley that has eroded.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8396" y="1827021"/>
            <a:ext cx="1495922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Earthen berm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26357" y="2196353"/>
            <a:ext cx="21772" cy="7184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51915" y="3537857"/>
            <a:ext cx="457200" cy="48985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30142" y="2373086"/>
            <a:ext cx="490840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69628" y="2764972"/>
            <a:ext cx="21772" cy="7184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0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042"/>
            <a:ext cx="4870936" cy="707964"/>
          </a:xfrm>
        </p:spPr>
        <p:txBody>
          <a:bodyPr anchor="b">
            <a:normAutofit/>
          </a:bodyPr>
          <a:lstStyle/>
          <a:p>
            <a:r>
              <a:rPr lang="en-US" sz="3400" dirty="0"/>
              <a:t>Significance and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010400" y="1033524"/>
            <a:ext cx="5075584" cy="352522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As runoff patterns are altered and soil is eroded, natural vegetation patterns are altered.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Knowledge of these changes is important for understanding the potential of vegetation restoration efforts that may be limited by altered runoff patterns.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A2A3310-D664-4933-9402-AB5DB0887727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4/3/2020</a:t>
            </a:fld>
            <a:endParaRPr lang="en-US" sz="1000"/>
          </a:p>
        </p:txBody>
      </p:sp>
      <p:pic>
        <p:nvPicPr>
          <p:cNvPr id="13" name="Picture 12" descr="A picture containing outdoor, grass, field, standing&#10;&#10;Description automatically generated">
            <a:extLst>
              <a:ext uri="{FF2B5EF4-FFF2-40B4-BE49-F238E27FC236}">
                <a16:creationId xmlns:a16="http://schemas.microsoft.com/office/drawing/2014/main" id="{74F1A3F4-AB5E-41AF-9BD9-D21A3ABDB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"/>
          <a:stretch/>
        </p:blipFill>
        <p:spPr>
          <a:xfrm>
            <a:off x="0" y="1020417"/>
            <a:ext cx="6847596" cy="523467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28760-B43A-4E58-9197-5BBAE2893592}"/>
              </a:ext>
            </a:extLst>
          </p:cNvPr>
          <p:cNvSpPr txBox="1"/>
          <p:nvPr/>
        </p:nvSpPr>
        <p:spPr>
          <a:xfrm>
            <a:off x="6851374" y="5608760"/>
            <a:ext cx="486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6. Image of erosion and gullying in Altar Valley.</a:t>
            </a:r>
          </a:p>
        </p:txBody>
      </p:sp>
    </p:spTree>
    <p:extLst>
      <p:ext uri="{BB962C8B-B14F-4D97-AF65-F5344CB8AC3E}">
        <p14:creationId xmlns:p14="http://schemas.microsoft.com/office/powerpoint/2010/main" val="39711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3494BA"/>
      </a:hlink>
      <a:folHlink>
        <a:srgbClr val="194A5D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673</Words>
  <Application>Microsoft Office PowerPoint</Application>
  <PresentationFormat>Widescreen</PresentationFormat>
  <Paragraphs>98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Corbel</vt:lpstr>
      <vt:lpstr>Ecology 16x9</vt:lpstr>
      <vt:lpstr>The Influence of Water Control Structures on Rangeland Vegetation Patterns</vt:lpstr>
      <vt:lpstr>The Altar Valley</vt:lpstr>
      <vt:lpstr>Statement of Problem</vt:lpstr>
      <vt:lpstr>Our Objective</vt:lpstr>
      <vt:lpstr>Methods, Activities, and Analysis Techniques</vt:lpstr>
      <vt:lpstr>Results</vt:lpstr>
      <vt:lpstr>Results</vt:lpstr>
      <vt:lpstr>A New Perspective</vt:lpstr>
      <vt:lpstr>Significance and Impact</vt:lpstr>
      <vt:lpstr>Significance and Impact</vt:lpstr>
      <vt:lpstr>Acknowledgments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Water Control Structures on Rangeland Vegetation Patters</dc:title>
  <dc:creator>Lauren Thompson</dc:creator>
  <cp:lastModifiedBy>Lauren Thompson</cp:lastModifiedBy>
  <cp:revision>97</cp:revision>
  <dcterms:created xsi:type="dcterms:W3CDTF">2020-03-21T00:09:16Z</dcterms:created>
  <dcterms:modified xsi:type="dcterms:W3CDTF">2020-04-03T20:43:15Z</dcterms:modified>
</cp:coreProperties>
</file>